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8" r:id="rId3"/>
    <p:sldId id="269" r:id="rId4"/>
    <p:sldId id="270" r:id="rId5"/>
    <p:sldId id="271" r:id="rId6"/>
    <p:sldId id="272" r:id="rId7"/>
    <p:sldId id="290" r:id="rId8"/>
    <p:sldId id="279" r:id="rId9"/>
    <p:sldId id="273" r:id="rId10"/>
    <p:sldId id="280" r:id="rId11"/>
    <p:sldId id="282" r:id="rId12"/>
    <p:sldId id="283" r:id="rId13"/>
    <p:sldId id="281" r:id="rId14"/>
    <p:sldId id="284" r:id="rId15"/>
    <p:sldId id="285" r:id="rId16"/>
    <p:sldId id="286" r:id="rId17"/>
    <p:sldId id="287" r:id="rId18"/>
    <p:sldId id="288" r:id="rId19"/>
    <p:sldId id="289" r:id="rId20"/>
    <p:sldId id="265" r:id="rId21"/>
    <p:sldId id="291" r:id="rId22"/>
    <p:sldId id="266" r:id="rId23"/>
  </p:sldIdLst>
  <p:sldSz cx="12192000" cy="6858000"/>
  <p:notesSz cx="6858000" cy="9144000"/>
  <p:embeddedFontLst>
    <p:embeddedFont>
      <p:font typeface="Algerian" panose="04020705040A02060702" pitchFamily="82" charset="0"/>
      <p:regular r:id="rId25"/>
    </p:embeddedFont>
    <p:embeddedFont>
      <p:font typeface="Baskerville Old Face" panose="02020602080505020303" pitchFamily="18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oto Sans Symbols" panose="020B0502040504020204" pitchFamily="34" charset="0"/>
      <p:regular r:id="rId31"/>
      <p:bold r:id="rId32"/>
    </p:embeddedFont>
    <p:embeddedFont>
      <p:font typeface="Teko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5RoSWG1uudNDPyuk0/W+WUEi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44" autoAdjust="0"/>
  </p:normalViewPr>
  <p:slideViewPr>
    <p:cSldViewPr snapToGrid="0">
      <p:cViewPr varScale="1">
        <p:scale>
          <a:sx n="77" d="100"/>
          <a:sy n="77" d="100"/>
        </p:scale>
        <p:origin x="80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699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571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74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66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0845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380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14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480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498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285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606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7018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948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771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Note: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Air quality and location details provided to the system from the sensor shall be stored in the database (Hadoop). 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The information shall be accessible via distributed system and JPA (Java Persistence API).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The data stored should be able to be manipulated through interface.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5257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191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7457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15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675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1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1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hubhanginigon/SDQI2021_G1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bhanginigon/SDQI2021_G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8" name="Google Shape;108;p1"/>
          <p:cNvSpPr txBox="1">
            <a:spLocks noGrp="1"/>
          </p:cNvSpPr>
          <p:nvPr>
            <p:ph type="body" idx="4294967295"/>
          </p:nvPr>
        </p:nvSpPr>
        <p:spPr>
          <a:xfrm>
            <a:off x="-233137" y="1061478"/>
            <a:ext cx="12308405" cy="149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i="0" u="none" strike="noStrike" dirty="0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Air Quality (PM2.5) Monitoring System</a:t>
            </a:r>
            <a:endParaRPr sz="9600" b="0" dirty="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2903059" y="-118825"/>
            <a:ext cx="626947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IoT-based Platform</a:t>
            </a:r>
            <a:endParaRPr sz="8000" b="0" i="0" u="none" strike="noStrike" cap="none" dirty="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7921557" y="4106853"/>
            <a:ext cx="4270443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Project Members:</a:t>
            </a:r>
            <a:endParaRPr dirty="0">
              <a:latin typeface="Teko" panose="020B0604020202020204" charset="0"/>
              <a:cs typeface="Teko" panose="020B060402020202020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 Suyogya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Ratna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Tamrakar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  (st121334)</a:t>
            </a:r>
            <a:endParaRPr lang="en-US" dirty="0">
              <a:latin typeface="Teko" panose="020B0604020202020204" charset="0"/>
              <a:cs typeface="Teko" panose="020B060402020202020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Younten Tshering                   (st121775)</a:t>
            </a:r>
            <a:endParaRPr lang="en-US" dirty="0">
              <a:latin typeface="Teko" panose="020B0604020202020204" charset="0"/>
              <a:cs typeface="Teko" panose="020B060402020202020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Smrity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Baral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                           (st121662)</a:t>
            </a:r>
            <a:endParaRPr dirty="0">
              <a:latin typeface="Teko" panose="020B0604020202020204" charset="0"/>
              <a:cs typeface="Teko" panose="020B060402020202020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Shubhangini Gontia              (st121473)</a:t>
            </a:r>
            <a:endParaRPr dirty="0">
              <a:latin typeface="Teko" panose="020B0604020202020204" charset="0"/>
              <a:cs typeface="Teko" panose="020B0604020202020204" charset="0"/>
            </a:endParaRPr>
          </a:p>
        </p:txBody>
      </p:sp>
      <p:pic>
        <p:nvPicPr>
          <p:cNvPr id="111" name="Google Shape;111;p1" descr="Image result for pm2.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003" y="2559538"/>
            <a:ext cx="3544556" cy="224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126795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Object and class model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0D7FB-B022-4707-9636-07A7239C5F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91" y="1135626"/>
            <a:ext cx="9847017" cy="5199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2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5" name="Google Shape;260;p9">
            <a:extLst>
              <a:ext uri="{FF2B5EF4-FFF2-40B4-BE49-F238E27FC236}">
                <a16:creationId xmlns:a16="http://schemas.microsoft.com/office/drawing/2014/main" id="{548A5C9C-C36C-4414-8B31-8FA67F5462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120272" cy="143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54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Dynamic models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20C2B-1A44-4FBE-8379-69ABDE9126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58" y="66550"/>
            <a:ext cx="7030082" cy="24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D917D-E9C1-4CB9-87C6-B25CDDA8624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72" y="2674389"/>
            <a:ext cx="8096054" cy="4117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5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B9657-E367-40F3-BFAA-429F44AEE6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95" y="11849"/>
            <a:ext cx="7786541" cy="68343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0;p9">
            <a:extLst>
              <a:ext uri="{FF2B5EF4-FFF2-40B4-BE49-F238E27FC236}">
                <a16:creationId xmlns:a16="http://schemas.microsoft.com/office/drawing/2014/main" id="{036C832C-538E-4F71-A0BC-9C3B5DB9DB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120272" cy="143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54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Dynamic models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221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-2906" y="-88941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66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UI Mockups </a:t>
            </a:r>
            <a:endParaRPr lang="en-US" sz="4400"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132735" y="744718"/>
            <a:ext cx="11920719" cy="553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</a:pPr>
            <a:endParaRPr lang="en-US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65982758-C1BE-42BD-937B-D96C2F93C8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/>
          <a:stretch>
            <a:fillRect/>
          </a:stretch>
        </p:blipFill>
        <p:spPr>
          <a:xfrm>
            <a:off x="1466820" y="919890"/>
            <a:ext cx="9258359" cy="580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126795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Admin Login Form</a:t>
            </a:r>
            <a:endParaRPr lang="en-US"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132735" y="744718"/>
            <a:ext cx="11920719" cy="553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</a:pPr>
            <a:endParaRPr lang="en-US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A4C7DDAD-7DA2-4041-9913-F0DE32DCDFE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t="1899" r="18545" b="1947"/>
          <a:stretch/>
        </p:blipFill>
        <p:spPr bwMode="auto">
          <a:xfrm>
            <a:off x="4003972" y="1135626"/>
            <a:ext cx="4178244" cy="5081224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645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-37629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66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Admin Dashboard</a:t>
            </a:r>
            <a:endParaRPr lang="en-US" sz="4400" dirty="0"/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2AE3CE21-47C1-4EDE-9FD9-9C420C839C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8474" y="808769"/>
            <a:ext cx="9872024" cy="5926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9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-80718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66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Sensors Management </a:t>
            </a:r>
            <a:endParaRPr lang="en-US" sz="4400" dirty="0"/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748CE49C-B2BD-48C3-AEB6-01C2C40DFB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1941" y="928113"/>
            <a:ext cx="9288118" cy="5851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812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-2907" y="-157484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66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Reports </a:t>
            </a:r>
            <a:endParaRPr lang="en-US" sz="4400"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132735" y="744718"/>
            <a:ext cx="11920719" cy="553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</a:pPr>
            <a:endParaRPr lang="en-US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D70D2C23-2B08-481C-96A1-008BF7B250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1741" y="854327"/>
            <a:ext cx="8904220" cy="5881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3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-140408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66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Update Profile</a:t>
            </a:r>
            <a:endParaRPr lang="en-US" sz="4400" dirty="0"/>
          </a:p>
        </p:txBody>
      </p:sp>
      <p:pic>
        <p:nvPicPr>
          <p:cNvPr id="5" name="image5.png">
            <a:extLst>
              <a:ext uri="{FF2B5EF4-FFF2-40B4-BE49-F238E27FC236}">
                <a16:creationId xmlns:a16="http://schemas.microsoft.com/office/drawing/2014/main" id="{2919D99B-60AD-4BA1-BE4E-62F61B537D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3491" y="868423"/>
            <a:ext cx="9048225" cy="5878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87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126795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Parameter Settings</a:t>
            </a:r>
            <a:endParaRPr lang="en-US"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132735" y="744718"/>
            <a:ext cx="11920719" cy="553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</a:pPr>
            <a:endParaRPr lang="en-US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BA9D15CD-AA7F-417E-A4CC-878C8D75DA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97" y="1135626"/>
            <a:ext cx="9102806" cy="5595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9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126795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Outlines</a:t>
            </a:r>
            <a:endParaRPr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132735" y="744718"/>
            <a:ext cx="11920719" cy="553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+mj-lt"/>
              <a:buAutoNum type="arabicPeriod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50" marR="0" lvl="0" indent="-51435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+mj-lt"/>
              <a:buAutoNum type="arabicPeriod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514350" marR="0" lvl="0" indent="-51435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+mj-lt"/>
              <a:buAutoNum type="arabicPeriod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marL="514350" marR="0" lvl="0" indent="-51435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+mj-lt"/>
              <a:buAutoNum type="arabicPeriod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Nonfunctional requirements</a:t>
            </a:r>
          </a:p>
          <a:p>
            <a:pPr marL="514350" indent="-514350">
              <a:spcBef>
                <a:spcPts val="1400"/>
              </a:spcBef>
              <a:buClr>
                <a:schemeClr val="accent1"/>
              </a:buClr>
              <a:buSzPts val="3200"/>
              <a:buFont typeface="+mj-lt"/>
              <a:buAutoNum type="arabicPeriod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models –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pPr marL="514350" marR="0" lvl="0" indent="-51435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+mj-lt"/>
              <a:buAutoNum type="arabicPeriod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models – Sequence, State and Activity Diagram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+mj-lt"/>
              <a:buAutoNum type="arabicPeriod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and class model – Class Diagram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+mj-lt"/>
              <a:buAutoNum type="arabicPeriod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– Screen Mockup</a:t>
            </a:r>
          </a:p>
          <a:p>
            <a:pPr marL="514350" marR="0" lvl="0" indent="-51435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+mj-lt"/>
              <a:buAutoNum type="arabicPeriod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b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481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126795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132735" y="988142"/>
            <a:ext cx="11920719" cy="528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❑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‘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 Quality (PM2.5) Monitoring System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 will be especially designed to be used by any user who are cautious about their health.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92592"/>
            <a:ext cx="4317106" cy="276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2815" y="2915996"/>
            <a:ext cx="3074615" cy="295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4424" y="3428999"/>
            <a:ext cx="3799030" cy="28471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A8F8B-05E9-41F5-B93F-42F99E243DF1}"/>
              </a:ext>
            </a:extLst>
          </p:cNvPr>
          <p:cNvSpPr txBox="1"/>
          <p:nvPr/>
        </p:nvSpPr>
        <p:spPr>
          <a:xfrm>
            <a:off x="132735" y="6335741"/>
            <a:ext cx="7870622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https://github.com/shubhanginigon/SDQI2021_G1</a:t>
            </a:r>
            <a:endParaRPr 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126795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dk1"/>
              </a:buClr>
              <a:buSzPts val="7200"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</a:t>
            </a:r>
            <a:endParaRPr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132735" y="988142"/>
            <a:ext cx="11920719" cy="528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5475" lvl="0" indent="-625475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ts val="3200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Kylin. ( 2015). Bring OLAP back to big data! Retrieved from Apache Kylin | Analytical Data Warehouse for Big Data</a:t>
            </a:r>
          </a:p>
          <a:p>
            <a:pPr marL="625475" lvl="0" indent="-625475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ts val="3200"/>
            </a:pP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6263" lvl="0" indent="-576263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ts val="3200"/>
            </a:pP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Fann,N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.,&amp;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Risley,D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(2011,January 5). The public health context for PM2.5 and ozone air quality trends. Air Qual Atmos Health 6, 1–11 (2013). https://doi.org/10.1007/s11869-010-0125-0 </a:t>
            </a:r>
          </a:p>
          <a:p>
            <a:pPr marL="576263" lvl="0" indent="-576263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ts val="3200"/>
            </a:pP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25475" lvl="0" indent="-625475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ts val="3200"/>
            </a:pP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Gupta,A.k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., &amp;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Johari,R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(2019). IOT based electrical device surveillance and control system. International Conference on Internet of Things: Smart Innovation and Usages (IoT-SIU), https://doi.org/10.1109/IoT-SIU.2019.8777342 </a:t>
            </a:r>
          </a:p>
          <a:p>
            <a:pPr marL="0" marR="0" lvl="0" indent="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A8F8B-05E9-41F5-B93F-42F99E243DF1}"/>
              </a:ext>
            </a:extLst>
          </p:cNvPr>
          <p:cNvSpPr txBox="1"/>
          <p:nvPr/>
        </p:nvSpPr>
        <p:spPr>
          <a:xfrm>
            <a:off x="132735" y="6335741"/>
            <a:ext cx="7870622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https://github.com/shubhanginigon/SDQI2021_G1</a:t>
            </a:r>
            <a:endParaRPr 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106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70" name="Google Shape;270;p10"/>
          <p:cNvSpPr txBox="1">
            <a:spLocks noGrp="1"/>
          </p:cNvSpPr>
          <p:nvPr>
            <p:ph type="body" idx="4294967295"/>
          </p:nvPr>
        </p:nvSpPr>
        <p:spPr>
          <a:xfrm>
            <a:off x="2133600" y="1846263"/>
            <a:ext cx="100584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6061166" y="66751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 txBox="1"/>
          <p:nvPr/>
        </p:nvSpPr>
        <p:spPr>
          <a:xfrm>
            <a:off x="2342259" y="0"/>
            <a:ext cx="7622544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and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126795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Introduction</a:t>
            </a:r>
            <a:endParaRPr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135640" y="788747"/>
            <a:ext cx="11920719" cy="553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</a:pP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8" name="Picture 2" descr="Image result for air quality monitoring system">
            <a:extLst>
              <a:ext uri="{FF2B5EF4-FFF2-40B4-BE49-F238E27FC236}">
                <a16:creationId xmlns:a16="http://schemas.microsoft.com/office/drawing/2014/main" id="{6377214C-DBAB-4CF8-A515-8BCE0CB92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7727" r="11237" b="5807"/>
          <a:stretch/>
        </p:blipFill>
        <p:spPr bwMode="auto">
          <a:xfrm>
            <a:off x="-11851" y="979354"/>
            <a:ext cx="7892659" cy="53407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ensor big data">
            <a:extLst>
              <a:ext uri="{FF2B5EF4-FFF2-40B4-BE49-F238E27FC236}">
                <a16:creationId xmlns:a16="http://schemas.microsoft.com/office/drawing/2014/main" id="{53ECEC48-385E-4407-BD07-ACBA6D248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98" y="1499240"/>
            <a:ext cx="6070518" cy="41104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43;p3" descr="Image result for monitor system">
            <a:extLst>
              <a:ext uri="{FF2B5EF4-FFF2-40B4-BE49-F238E27FC236}">
                <a16:creationId xmlns:a16="http://schemas.microsoft.com/office/drawing/2014/main" id="{DF604B35-B5E2-412D-B7BB-D3FC2F83D1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3467" y="1874390"/>
            <a:ext cx="4772892" cy="3109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358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7A8F729-7F14-4D6D-917C-0813C3D8B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613" y="0"/>
            <a:ext cx="6721114" cy="6858000"/>
          </a:xfrm>
          <a:prstGeom prst="rect">
            <a:avLst/>
          </a:prstGeom>
        </p:spPr>
      </p:pic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-188536" y="2724346"/>
            <a:ext cx="4157221" cy="101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chemeClr val="dk1"/>
              </a:buClr>
              <a:buSzPts val="7200"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cs typeface="Times New Roman"/>
              </a:rPr>
              <a:t>Overview</a:t>
            </a:r>
            <a:endParaRPr sz="7200" b="1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89463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-123027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66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Functional requirements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D04320-5DFB-40E8-89E9-1172E535B82A}"/>
              </a:ext>
            </a:extLst>
          </p:cNvPr>
          <p:cNvSpPr txBox="1"/>
          <p:nvPr/>
        </p:nvSpPr>
        <p:spPr>
          <a:xfrm>
            <a:off x="263951" y="737094"/>
            <a:ext cx="11811784" cy="612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Visualization Module</a:t>
            </a:r>
          </a:p>
          <a:p>
            <a:pPr marL="342900" marR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end users should be able to 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 interactive dashboard of air quality monitoring with different forecasts and insights.</a:t>
            </a:r>
          </a:p>
          <a:p>
            <a:pPr marL="342900" marR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should be able to </a:t>
            </a: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real-time data from different nodes and stations.</a:t>
            </a:r>
          </a:p>
          <a:p>
            <a:pPr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Admin Module</a:t>
            </a:r>
          </a:p>
          <a:p>
            <a:pPr marL="342900" marR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admin should be able to </a:t>
            </a: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login, logout </a:t>
            </a: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the system and </a:t>
            </a: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system parameters and toggle dashboard controls.</a:t>
            </a:r>
          </a:p>
          <a:p>
            <a:pPr marL="342900" marR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admin should be able to register new sensors and </a:t>
            </a: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sensors in system.</a:t>
            </a:r>
          </a:p>
          <a:p>
            <a:pPr marL="342900" marR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admin should be able to </a:t>
            </a: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reports of specific time periods and export those in varies formats.</a:t>
            </a:r>
          </a:p>
          <a:p>
            <a:pPr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Collection Module</a:t>
            </a:r>
          </a:p>
          <a:p>
            <a:pPr marL="342900" marR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will be extracted from sensors and stored in </a:t>
            </a: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which is acting as data warehouse using Hive.</a:t>
            </a:r>
          </a:p>
          <a:p>
            <a:pPr marL="342900" marR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Kylin</a:t>
            </a: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does aggregation functions on cube (HBase) and provide the required parameters to the system.</a:t>
            </a:r>
          </a:p>
          <a:p>
            <a:pPr marL="342900" marR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126795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Nonfunctional requirements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3505A-5CC7-4C4C-9C59-D3549E4676D4}"/>
              </a:ext>
            </a:extLst>
          </p:cNvPr>
          <p:cNvSpPr txBox="1"/>
          <p:nvPr/>
        </p:nvSpPr>
        <p:spPr>
          <a:xfrm>
            <a:off x="358218" y="1135627"/>
            <a:ext cx="10218655" cy="3755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Performance</a:t>
            </a:r>
          </a:p>
          <a:p>
            <a:pPr marL="457200" marR="0" indent="-4572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Reliability</a:t>
            </a:r>
          </a:p>
          <a:p>
            <a:pPr marL="457200" marR="0" indent="-4572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Interoperability</a:t>
            </a:r>
          </a:p>
          <a:p>
            <a:pPr marL="457200" marR="0" indent="-4572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Portability</a:t>
            </a:r>
          </a:p>
          <a:p>
            <a:pPr marL="457200" marR="0" indent="-4572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Scalability</a:t>
            </a:r>
          </a:p>
          <a:p>
            <a:pPr marL="457200" marR="0" indent="-4572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Reusability</a:t>
            </a:r>
          </a:p>
        </p:txBody>
      </p:sp>
    </p:spTree>
    <p:extLst>
      <p:ext uri="{BB962C8B-B14F-4D97-AF65-F5344CB8AC3E}">
        <p14:creationId xmlns:p14="http://schemas.microsoft.com/office/powerpoint/2010/main" val="13920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-56941" y="3002202"/>
            <a:ext cx="3751868" cy="85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Schedule</a:t>
            </a:r>
            <a:endParaRPr lang="en-US"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132735" y="744718"/>
            <a:ext cx="11920719" cy="553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</a:pPr>
            <a:endParaRPr lang="en-US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61;p9">
            <a:extLst>
              <a:ext uri="{FF2B5EF4-FFF2-40B4-BE49-F238E27FC236}">
                <a16:creationId xmlns:a16="http://schemas.microsoft.com/office/drawing/2014/main" id="{52DA9AAA-8246-457E-8CAD-10C78ADAF7ED}"/>
              </a:ext>
            </a:extLst>
          </p:cNvPr>
          <p:cNvSpPr txBox="1"/>
          <p:nvPr/>
        </p:nvSpPr>
        <p:spPr>
          <a:xfrm>
            <a:off x="132734" y="663304"/>
            <a:ext cx="11920719" cy="553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</a:pPr>
            <a:endParaRPr lang="en-US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C952A42-8B8E-4E2C-B217-33C1C75C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77" y="37838"/>
            <a:ext cx="8247825" cy="67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 description available.">
            <a:extLst>
              <a:ext uri="{FF2B5EF4-FFF2-40B4-BE49-F238E27FC236}">
                <a16:creationId xmlns:a16="http://schemas.microsoft.com/office/drawing/2014/main" id="{65B9297A-625A-4997-899A-C11CC53035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90" y="111513"/>
            <a:ext cx="8712820" cy="674648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275735"/>
            <a:ext cx="3054285" cy="195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System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06CF28-1F35-4690-BBC6-8E26E3F465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28" y="0"/>
            <a:ext cx="79687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3120272" cy="143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54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Dynamic models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4250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rgbClr val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533</Words>
  <Application>Microsoft Office PowerPoint</Application>
  <PresentationFormat>Widescreen</PresentationFormat>
  <Paragraphs>135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Algerian</vt:lpstr>
      <vt:lpstr>Times New Roman</vt:lpstr>
      <vt:lpstr>Arial</vt:lpstr>
      <vt:lpstr>Wingdings</vt:lpstr>
      <vt:lpstr>Teko</vt:lpstr>
      <vt:lpstr>Baskerville Old Face</vt:lpstr>
      <vt:lpstr>Noto Sans Symbols</vt:lpstr>
      <vt:lpstr>Retrospect</vt:lpstr>
      <vt:lpstr>PowerPoint Presentation</vt:lpstr>
      <vt:lpstr>Outlines</vt:lpstr>
      <vt:lpstr>Introduction</vt:lpstr>
      <vt:lpstr>Overview</vt:lpstr>
      <vt:lpstr>Functional requirements</vt:lpstr>
      <vt:lpstr>Nonfunctional requirements</vt:lpstr>
      <vt:lpstr>Schedule</vt:lpstr>
      <vt:lpstr>System models </vt:lpstr>
      <vt:lpstr>Dynamic models</vt:lpstr>
      <vt:lpstr>Object and class model </vt:lpstr>
      <vt:lpstr>PowerPoint Presentation</vt:lpstr>
      <vt:lpstr>PowerPoint Presentation</vt:lpstr>
      <vt:lpstr>UI Mockups </vt:lpstr>
      <vt:lpstr>Admin Login Form</vt:lpstr>
      <vt:lpstr>Admin Dashboard</vt:lpstr>
      <vt:lpstr>Sensors Management </vt:lpstr>
      <vt:lpstr>Reports </vt:lpstr>
      <vt:lpstr>Update Profile</vt:lpstr>
      <vt:lpstr>Parameter Settings</vt:lpstr>
      <vt:lpstr>Conclusion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ITSU</dc:creator>
  <cp:lastModifiedBy>Younten Tshering</cp:lastModifiedBy>
  <cp:revision>83</cp:revision>
  <dcterms:created xsi:type="dcterms:W3CDTF">2018-10-17T11:25:05Z</dcterms:created>
  <dcterms:modified xsi:type="dcterms:W3CDTF">2021-07-31T15:00:46Z</dcterms:modified>
</cp:coreProperties>
</file>